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F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6/09/2017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0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6/09/2017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806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6/09/2017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362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6/09/2017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8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6/09/2017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309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6/09/2017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713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6/09/2017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959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6/09/2017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068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6/09/2017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818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6/09/2017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849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6/09/2017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091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DFD0B"/>
            </a:gs>
            <a:gs pos="100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CEEEA-12D9-4149-AFB1-397CC080AF9F}" type="datetimeFigureOut">
              <a:rPr lang="nl-BE" smtClean="0"/>
              <a:t>6/09/2017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102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e/ee/Growth_rings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nl-BE" b="1" dirty="0" smtClean="0">
                <a:latin typeface="Comic Sans MS" panose="030F0702030302020204" pitchFamily="66" charset="0"/>
              </a:rPr>
              <a:t>De Dobbelsteen</a:t>
            </a:r>
            <a:endParaRPr lang="nl-BE" b="1" dirty="0">
              <a:latin typeface="Comic Sans MS" panose="030F0702030302020204" pitchFamily="66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41" y="81661"/>
            <a:ext cx="1862047" cy="82705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80928"/>
            <a:ext cx="3456384" cy="345638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4" b="14795"/>
          <a:stretch/>
        </p:blipFill>
        <p:spPr>
          <a:xfrm>
            <a:off x="193526" y="212855"/>
            <a:ext cx="2722290" cy="7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r>
              <a:rPr lang="nl-B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Stap 5:</a:t>
            </a:r>
            <a:r>
              <a:rPr lang="nl-BE" sz="2400" b="1" dirty="0">
                <a:latin typeface="Comic Sans MS" panose="030F0702030302020204" pitchFamily="66" charset="0"/>
              </a:rPr>
              <a:t> </a:t>
            </a:r>
            <a:r>
              <a:rPr lang="nl-BE" sz="2400" b="1" dirty="0" smtClean="0">
                <a:latin typeface="Comic Sans MS" panose="030F0702030302020204" pitchFamily="66" charset="0"/>
              </a:rPr>
              <a:t>Afwerken van de dobbelsteen</a:t>
            </a:r>
            <a:endParaRPr lang="nl-BE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3" t="7170" r="16197" b="32449"/>
          <a:stretch/>
        </p:blipFill>
        <p:spPr>
          <a:xfrm>
            <a:off x="755576" y="1628800"/>
            <a:ext cx="4104456" cy="1958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t="8326" r="17887" b="22915"/>
          <a:stretch/>
        </p:blipFill>
        <p:spPr>
          <a:xfrm rot="708625">
            <a:off x="4622555" y="3796908"/>
            <a:ext cx="3832714" cy="2297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kstvak 4"/>
          <p:cNvSpPr txBox="1"/>
          <p:nvPr/>
        </p:nvSpPr>
        <p:spPr>
          <a:xfrm>
            <a:off x="5148064" y="1967829"/>
            <a:ext cx="335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 ribben en de hoeken van de dobbelsteen rond schuren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755576" y="422108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C00000"/>
                </a:solidFill>
              </a:rPr>
              <a:t>Test de dobbelsteen. Als steeds hetzelfde getal naar boven rolt, is er ergens een rib of hoek niet goed rond geschuurd.</a:t>
            </a:r>
            <a:endParaRPr lang="nl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>
                <a:latin typeface="Comic Sans MS" panose="030F0702030302020204" pitchFamily="66" charset="0"/>
              </a:rPr>
              <a:t>Gebruikte houtsoort: Grenen</a:t>
            </a:r>
            <a:endParaRPr lang="nl-BE" sz="3200" b="1" dirty="0">
              <a:latin typeface="Comic Sans MS" panose="030F0702030302020204" pitchFamily="66" charset="0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017308" cy="4525963"/>
          </a:xfrm>
        </p:spPr>
      </p:pic>
      <p:sp>
        <p:nvSpPr>
          <p:cNvPr id="5" name="AutoShape 2" descr="http://www.google.be/url?sa=i&amp;source=images&amp;cd=&amp;docid=5SIUBGs_zgNVGM&amp;tbnid=q-mzZBxovum7DM:&amp;ved=0CAUQjBw&amp;url=http%3A%2F%2Fupload.wikimedia.org%2Fwikipedia%2Fcommons%2F9%2F9d%2FKuusk_Keila-Paldiski_rdt_%25C3%25A4%25C3%25A4res.jpg&amp;ei=iRqmUuKjMcfTtQbR0oDQCg&amp;psig=AFQjCNHKE9pThc26Pbe8jO0iXgJ2so57qg&amp;ust=1386703881839518"/>
          <p:cNvSpPr>
            <a:spLocks noChangeAspect="1" noChangeArrowheads="1"/>
          </p:cNvSpPr>
          <p:nvPr/>
        </p:nvSpPr>
        <p:spPr bwMode="auto">
          <a:xfrm>
            <a:off x="63500" y="-136525"/>
            <a:ext cx="37719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4572000" y="1628800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C00000"/>
                </a:solidFill>
              </a:rPr>
              <a:t>Hout van de Grove den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	(</a:t>
            </a:r>
            <a:r>
              <a:rPr lang="nl-BE" dirty="0" err="1" smtClean="0"/>
              <a:t>Pinus</a:t>
            </a:r>
            <a:r>
              <a:rPr lang="nl-BE" dirty="0" smtClean="0"/>
              <a:t> </a:t>
            </a:r>
            <a:r>
              <a:rPr lang="nl-BE" dirty="0" err="1" smtClean="0"/>
              <a:t>Sylvestris</a:t>
            </a:r>
            <a:r>
              <a:rPr lang="nl-BE" dirty="0" smtClean="0"/>
              <a:t>)</a:t>
            </a:r>
          </a:p>
          <a:p>
            <a:endParaRPr lang="nl-BE" dirty="0"/>
          </a:p>
          <a:p>
            <a:r>
              <a:rPr lang="nl-BE" dirty="0" smtClean="0">
                <a:solidFill>
                  <a:srgbClr val="C00000"/>
                </a:solidFill>
              </a:rPr>
              <a:t>Zacht hout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	(makkelijk te bewerken)</a:t>
            </a:r>
          </a:p>
          <a:p>
            <a:endParaRPr lang="nl-BE" dirty="0"/>
          </a:p>
          <a:p>
            <a:r>
              <a:rPr lang="nl-BE" dirty="0" smtClean="0">
                <a:solidFill>
                  <a:srgbClr val="C00000"/>
                </a:solidFill>
              </a:rPr>
              <a:t>Europees “inlands” hout 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	(lage transportkosten)</a:t>
            </a:r>
          </a:p>
          <a:p>
            <a:endParaRPr lang="nl-BE" dirty="0"/>
          </a:p>
          <a:p>
            <a:r>
              <a:rPr lang="nl-BE" dirty="0" smtClean="0">
                <a:solidFill>
                  <a:srgbClr val="C00000"/>
                </a:solidFill>
              </a:rPr>
              <a:t>Veel knopen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	(mindere kwaliteit = goedkoop)</a:t>
            </a:r>
          </a:p>
          <a:p>
            <a:endParaRPr lang="nl-BE" dirty="0"/>
          </a:p>
          <a:p>
            <a:r>
              <a:rPr lang="nl-BE" dirty="0" smtClean="0">
                <a:solidFill>
                  <a:srgbClr val="C00000"/>
                </a:solidFill>
              </a:rPr>
              <a:t>Snelgroeiend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	(snellere opbrengst)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51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Growth ring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" y="8620"/>
            <a:ext cx="9132507" cy="684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b="1" dirty="0" smtClean="0">
                <a:latin typeface="Comic Sans MS" panose="030F0702030302020204" pitchFamily="66" charset="0"/>
              </a:rPr>
              <a:t>Kenmerken van hout</a:t>
            </a:r>
            <a:endParaRPr lang="nl-BE" sz="3600" b="1" dirty="0">
              <a:latin typeface="Comic Sans MS" panose="030F0702030302020204" pitchFamily="66" charset="0"/>
            </a:endParaRPr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9" t="23093" r="23373" b="27423"/>
          <a:stretch/>
        </p:blipFill>
        <p:spPr bwMode="auto">
          <a:xfrm>
            <a:off x="2483768" y="1556792"/>
            <a:ext cx="4065193" cy="2718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>
            <a:off x="2222181" y="2591853"/>
            <a:ext cx="778625" cy="22824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2"/>
          <p:cNvSpPr txBox="1">
            <a:spLocks noChangeArrowheads="1"/>
          </p:cNvSpPr>
          <p:nvPr/>
        </p:nvSpPr>
        <p:spPr bwMode="auto">
          <a:xfrm rot="20736671">
            <a:off x="327327" y="1817917"/>
            <a:ext cx="2350537" cy="148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2400" b="1" dirty="0">
                <a:effectLst/>
                <a:latin typeface="Bradley Hand ITC"/>
                <a:ea typeface="Calibri"/>
                <a:cs typeface="Times New Roman"/>
              </a:rPr>
              <a:t>Vlak met </a:t>
            </a:r>
            <a:br>
              <a:rPr lang="nl-BE" sz="2400" b="1" dirty="0">
                <a:effectLst/>
                <a:latin typeface="Bradley Hand ITC"/>
                <a:ea typeface="Calibri"/>
                <a:cs typeface="Times New Roman"/>
              </a:rPr>
            </a:br>
            <a:r>
              <a:rPr lang="nl-BE" sz="2400" b="1" dirty="0">
                <a:effectLst/>
                <a:latin typeface="Bradley Hand ITC"/>
                <a:ea typeface="Calibri"/>
                <a:cs typeface="Times New Roman"/>
              </a:rPr>
              <a:t>jaarringen</a:t>
            </a:r>
            <a:br>
              <a:rPr lang="nl-BE" sz="2400" b="1" dirty="0">
                <a:effectLst/>
                <a:latin typeface="Bradley Hand ITC"/>
                <a:ea typeface="Calibri"/>
                <a:cs typeface="Times New Roman"/>
              </a:rPr>
            </a:br>
            <a:r>
              <a:rPr lang="nl-BE" sz="2400" b="1" dirty="0">
                <a:effectLst/>
                <a:latin typeface="Bradley Hand ITC"/>
                <a:ea typeface="Calibri"/>
                <a:cs typeface="Times New Roman"/>
              </a:rPr>
              <a:t>Tellen maar…</a:t>
            </a:r>
            <a:endParaRPr lang="nl-BE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 flipH="1">
            <a:off x="5800125" y="2930239"/>
            <a:ext cx="819150" cy="13017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2"/>
          <p:cNvSpPr txBox="1">
            <a:spLocks noChangeArrowheads="1"/>
          </p:cNvSpPr>
          <p:nvPr/>
        </p:nvSpPr>
        <p:spPr bwMode="auto">
          <a:xfrm rot="433382">
            <a:off x="6674239" y="2127775"/>
            <a:ext cx="2302939" cy="108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2400" b="1" dirty="0">
                <a:effectLst/>
                <a:latin typeface="Bradley Hand ITC"/>
                <a:ea typeface="Calibri"/>
                <a:cs typeface="Times New Roman"/>
              </a:rPr>
              <a:t>Een knoop, daar zat een tak aan vast</a:t>
            </a:r>
            <a:endParaRPr lang="nl-BE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3" name="Rechte verbindingslijn met pijl 12"/>
          <p:cNvCxnSpPr/>
          <p:nvPr/>
        </p:nvCxnSpPr>
        <p:spPr>
          <a:xfrm flipV="1">
            <a:off x="2425192" y="3912128"/>
            <a:ext cx="621665" cy="34417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2"/>
          <p:cNvSpPr txBox="1">
            <a:spLocks noChangeArrowheads="1"/>
          </p:cNvSpPr>
          <p:nvPr/>
        </p:nvSpPr>
        <p:spPr bwMode="auto">
          <a:xfrm rot="249297">
            <a:off x="445059" y="4080018"/>
            <a:ext cx="2233448" cy="144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2400" b="1" dirty="0">
                <a:effectLst/>
                <a:latin typeface="Bradley Hand ITC"/>
                <a:ea typeface="Calibri"/>
                <a:cs typeface="Times New Roman"/>
              </a:rPr>
              <a:t>Vlak met lijnen (vezels)</a:t>
            </a:r>
            <a:endParaRPr lang="nl-BE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275856" y="480402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C00000"/>
                </a:solidFill>
              </a:rPr>
              <a:t>Per 2 ringen (licht + donker) is de boom één jaartje ouder geworden. Kan jij tellen hoe oud jouw blokje is?</a:t>
            </a:r>
            <a:endParaRPr lang="nl-BE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b="1" dirty="0" smtClean="0">
                <a:latin typeface="Comic Sans MS" panose="030F0702030302020204" pitchFamily="66" charset="0"/>
              </a:rPr>
              <a:t>Kenmerken van een dobbelsteen</a:t>
            </a:r>
            <a:endParaRPr lang="nl-BE" sz="3600" b="1" dirty="0"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00428"/>
            <a:ext cx="3804836" cy="3804836"/>
          </a:xfrm>
          <a:prstGeom prst="rect">
            <a:avLst/>
          </a:prstGeom>
        </p:spPr>
      </p:pic>
      <p:cxnSp>
        <p:nvCxnSpPr>
          <p:cNvPr id="4" name="Rechte verbindingslijn met pijl 3"/>
          <p:cNvCxnSpPr/>
          <p:nvPr/>
        </p:nvCxnSpPr>
        <p:spPr>
          <a:xfrm>
            <a:off x="2150173" y="2663861"/>
            <a:ext cx="778625" cy="22824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2"/>
          <p:cNvSpPr txBox="1">
            <a:spLocks noChangeArrowheads="1"/>
          </p:cNvSpPr>
          <p:nvPr/>
        </p:nvSpPr>
        <p:spPr bwMode="auto">
          <a:xfrm rot="20736671">
            <a:off x="849512" y="2105949"/>
            <a:ext cx="2350537" cy="148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2400" b="1" dirty="0" smtClean="0">
                <a:latin typeface="Bradley Hand ITC"/>
                <a:ea typeface="Calibri"/>
                <a:cs typeface="Times New Roman"/>
              </a:rPr>
              <a:t>Afgeronde ribben</a:t>
            </a:r>
            <a:endParaRPr lang="nl-BE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2236647" y="5163082"/>
            <a:ext cx="621665" cy="34417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2"/>
          <p:cNvSpPr txBox="1">
            <a:spLocks noChangeArrowheads="1"/>
          </p:cNvSpPr>
          <p:nvPr/>
        </p:nvSpPr>
        <p:spPr bwMode="auto">
          <a:xfrm rot="249297">
            <a:off x="589075" y="5330972"/>
            <a:ext cx="2233448" cy="144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2400" b="1" dirty="0" smtClean="0">
                <a:latin typeface="Bradley Hand ITC"/>
                <a:ea typeface="Calibri"/>
                <a:cs typeface="Times New Roman"/>
              </a:rPr>
              <a:t>Afgeronde hoeken</a:t>
            </a:r>
            <a:endParaRPr lang="nl-BE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 flipH="1">
            <a:off x="5253430" y="3945673"/>
            <a:ext cx="819150" cy="13017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2"/>
          <p:cNvSpPr txBox="1">
            <a:spLocks noChangeArrowheads="1"/>
          </p:cNvSpPr>
          <p:nvPr/>
        </p:nvSpPr>
        <p:spPr bwMode="auto">
          <a:xfrm rot="433382">
            <a:off x="6199025" y="3168658"/>
            <a:ext cx="2707751" cy="108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2400" b="1" dirty="0" smtClean="0">
                <a:latin typeface="Bradley Hand ITC"/>
                <a:ea typeface="Calibri"/>
                <a:cs typeface="Times New Roman"/>
              </a:rPr>
              <a:t>Stippen afgetekend volgens vast patroon</a:t>
            </a:r>
            <a:endParaRPr lang="nl-BE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 flipH="1" flipV="1">
            <a:off x="5508104" y="4747278"/>
            <a:ext cx="674188" cy="49173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2"/>
          <p:cNvSpPr txBox="1">
            <a:spLocks noChangeArrowheads="1"/>
          </p:cNvSpPr>
          <p:nvPr/>
        </p:nvSpPr>
        <p:spPr bwMode="auto">
          <a:xfrm rot="20960112">
            <a:off x="5712526" y="5081252"/>
            <a:ext cx="2233448" cy="144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2400" b="1" dirty="0" smtClean="0">
                <a:latin typeface="Bradley Hand ITC"/>
                <a:ea typeface="Calibri"/>
                <a:cs typeface="Times New Roman"/>
              </a:rPr>
              <a:t>Gefreesde stippen</a:t>
            </a:r>
            <a:endParaRPr lang="nl-BE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44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Stap 1:</a:t>
            </a:r>
            <a:r>
              <a:rPr lang="nl-BE" sz="2800" b="1" dirty="0" smtClean="0">
                <a:latin typeface="Comic Sans MS" panose="030F0702030302020204" pitchFamily="66" charset="0"/>
              </a:rPr>
              <a:t> schuur alle vlakken glad</a:t>
            </a:r>
            <a:endParaRPr lang="nl-BE" sz="2800" b="1" dirty="0"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300">
            <a:off x="1510200" y="1316245"/>
            <a:ext cx="5429958" cy="2647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kstvak 3"/>
          <p:cNvSpPr txBox="1"/>
          <p:nvPr/>
        </p:nvSpPr>
        <p:spPr>
          <a:xfrm>
            <a:off x="539552" y="4293096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C00000"/>
                </a:solidFill>
              </a:rPr>
              <a:t>Kijk bij elk vlak naar de richting van de lijnen (vezels of jaarringen)</a:t>
            </a:r>
          </a:p>
          <a:p>
            <a:endParaRPr lang="nl-BE" dirty="0"/>
          </a:p>
          <a:p>
            <a:r>
              <a:rPr lang="nl-BE" dirty="0"/>
              <a:t>C</a:t>
            </a:r>
            <a:r>
              <a:rPr lang="nl-BE" dirty="0" smtClean="0"/>
              <a:t>irkelvormige jaarringen 	</a:t>
            </a:r>
            <a:r>
              <a:rPr lang="nl-BE" dirty="0" smtClean="0">
                <a:sym typeface="Wingdings"/>
              </a:rPr>
              <a:t>	</a:t>
            </a:r>
            <a:r>
              <a:rPr lang="nl-BE" dirty="0" smtClean="0"/>
              <a:t>in cirkelvormige bewegingen schuren</a:t>
            </a:r>
          </a:p>
          <a:p>
            <a:endParaRPr lang="nl-BE" dirty="0"/>
          </a:p>
          <a:p>
            <a:r>
              <a:rPr lang="nl-BE" dirty="0" smtClean="0"/>
              <a:t>Rechte vezellijnen		</a:t>
            </a:r>
            <a:r>
              <a:rPr lang="nl-BE" dirty="0" smtClean="0">
                <a:sym typeface="Wingdings"/>
              </a:rPr>
              <a:t></a:t>
            </a:r>
            <a:r>
              <a:rPr lang="nl-BE" dirty="0" smtClean="0"/>
              <a:t> 	in de richting van de vezels schuren</a:t>
            </a:r>
          </a:p>
          <a:p>
            <a:endParaRPr lang="nl-BE" dirty="0"/>
          </a:p>
          <a:p>
            <a:pPr algn="ctr"/>
            <a:r>
              <a:rPr lang="nl-BE" dirty="0" smtClean="0">
                <a:solidFill>
                  <a:srgbClr val="FF0000"/>
                </a:solidFill>
              </a:rPr>
              <a:t>!!!   ZELFCONTROLE: schuren tot alle vlakken glad aanvoelen   !!!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Stap 2:</a:t>
            </a:r>
            <a:r>
              <a:rPr lang="nl-BE" sz="2800" b="1" dirty="0" smtClean="0">
                <a:latin typeface="Comic Sans MS" panose="030F0702030302020204" pitchFamily="66" charset="0"/>
              </a:rPr>
              <a:t> noteer het aantal stippen</a:t>
            </a:r>
            <a:endParaRPr lang="nl-BE" sz="2800" b="1" dirty="0"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84">
            <a:off x="1725169" y="1355564"/>
            <a:ext cx="6012160" cy="2931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kstvak 3"/>
          <p:cNvSpPr txBox="1"/>
          <p:nvPr/>
        </p:nvSpPr>
        <p:spPr>
          <a:xfrm>
            <a:off x="755576" y="4653136"/>
            <a:ext cx="76328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Schrijf (klein en fijn) in de hoek van elk vlak het juiste aantal stippen</a:t>
            </a:r>
          </a:p>
          <a:p>
            <a:endParaRPr lang="nl-BE" dirty="0"/>
          </a:p>
          <a:p>
            <a:pPr algn="ctr"/>
            <a:r>
              <a:rPr lang="nl-BE" dirty="0" smtClean="0">
                <a:solidFill>
                  <a:srgbClr val="FF0000"/>
                </a:solidFill>
              </a:rPr>
              <a:t>!!!   TIP: de som van de stippen van twee tegenover elkaar liggende vlakken is steeds zeven   !!!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Stap 3:</a:t>
            </a:r>
            <a:r>
              <a:rPr lang="nl-BE" sz="2800" b="1" dirty="0" smtClean="0">
                <a:latin typeface="Comic Sans MS" panose="030F0702030302020204" pitchFamily="66" charset="0"/>
              </a:rPr>
              <a:t> teken de middenstippen</a:t>
            </a:r>
            <a:endParaRPr lang="nl-BE" sz="2800" b="1" dirty="0"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21" y="1574487"/>
            <a:ext cx="5724128" cy="2790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kstvak 3"/>
          <p:cNvSpPr txBox="1"/>
          <p:nvPr/>
        </p:nvSpPr>
        <p:spPr>
          <a:xfrm>
            <a:off x="827584" y="4941168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C00000"/>
                </a:solidFill>
              </a:rPr>
              <a:t>Waar?</a:t>
            </a:r>
            <a:r>
              <a:rPr lang="nl-BE" b="1" dirty="0" smtClean="0"/>
              <a:t> 	</a:t>
            </a:r>
            <a:r>
              <a:rPr lang="nl-BE" dirty="0" smtClean="0">
                <a:sym typeface="Wingdings"/>
              </a:rPr>
              <a:t></a:t>
            </a:r>
            <a:r>
              <a:rPr lang="nl-BE" b="1" dirty="0" smtClean="0"/>
              <a:t>  	</a:t>
            </a:r>
            <a:r>
              <a:rPr lang="nl-BE" dirty="0" smtClean="0"/>
              <a:t>Op de vlakken 1, 3 en 5</a:t>
            </a:r>
            <a:br>
              <a:rPr lang="nl-BE" dirty="0" smtClean="0"/>
            </a:br>
            <a:endParaRPr lang="nl-BE" dirty="0" smtClean="0"/>
          </a:p>
          <a:p>
            <a:r>
              <a:rPr lang="nl-BE" b="1" dirty="0" smtClean="0">
                <a:solidFill>
                  <a:srgbClr val="C00000"/>
                </a:solidFill>
              </a:rPr>
              <a:t>Hoe? 	</a:t>
            </a:r>
            <a:r>
              <a:rPr lang="nl-BE" dirty="0" smtClean="0">
                <a:sym typeface="Wingdings"/>
              </a:rPr>
              <a:t></a:t>
            </a:r>
            <a:r>
              <a:rPr lang="nl-BE" b="1" dirty="0" smtClean="0">
                <a:solidFill>
                  <a:srgbClr val="C00000"/>
                </a:solidFill>
              </a:rPr>
              <a:t>  	</a:t>
            </a:r>
            <a:r>
              <a:rPr lang="nl-BE" dirty="0" smtClean="0"/>
              <a:t>Teken met behulp van de winkelhaak en een potlood twee 			diagonalen en duidt de kruising aan met een stip</a:t>
            </a:r>
          </a:p>
          <a:p>
            <a:endParaRPr lang="nl-BE" dirty="0"/>
          </a:p>
          <a:p>
            <a:pPr algn="ctr"/>
            <a:r>
              <a:rPr lang="nl-BE" dirty="0" smtClean="0">
                <a:solidFill>
                  <a:srgbClr val="FF0000"/>
                </a:solidFill>
              </a:rPr>
              <a:t>!!!   TIP teken fijne lijntjes die je straks makkelijk kan verwijderen   !!!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Stap 4:</a:t>
            </a:r>
            <a:r>
              <a:rPr lang="nl-BE" sz="2800" b="1" dirty="0" smtClean="0">
                <a:latin typeface="Comic Sans MS" panose="030F0702030302020204" pitchFamily="66" charset="0"/>
              </a:rPr>
              <a:t> teken de andere stippen</a:t>
            </a:r>
            <a:endParaRPr lang="nl-BE" sz="2800" b="1" dirty="0"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" t="10348" r="31408" b="13671"/>
          <a:stretch/>
        </p:blipFill>
        <p:spPr>
          <a:xfrm rot="177356">
            <a:off x="971600" y="1341561"/>
            <a:ext cx="2868429" cy="1742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t="9728" r="21125" b="11957"/>
          <a:stretch/>
        </p:blipFill>
        <p:spPr>
          <a:xfrm rot="357661">
            <a:off x="5220072" y="1269530"/>
            <a:ext cx="2880320" cy="1767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t="13237" r="22676" b="5581"/>
          <a:stretch/>
        </p:blipFill>
        <p:spPr>
          <a:xfrm rot="429226">
            <a:off x="971600" y="3954428"/>
            <a:ext cx="2765547" cy="1750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1" t="20461" r="29719" b="3848"/>
          <a:stretch/>
        </p:blipFill>
        <p:spPr>
          <a:xfrm rot="312503">
            <a:off x="5220072" y="3907782"/>
            <a:ext cx="2701009" cy="1867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kstvak 6"/>
          <p:cNvSpPr txBox="1"/>
          <p:nvPr/>
        </p:nvSpPr>
        <p:spPr>
          <a:xfrm>
            <a:off x="683568" y="3284984"/>
            <a:ext cx="3568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1" dirty="0" smtClean="0">
                <a:solidFill>
                  <a:srgbClr val="C00000"/>
                </a:solidFill>
              </a:rPr>
              <a:t>1 : </a:t>
            </a:r>
            <a:r>
              <a:rPr lang="nl-BE" sz="1600" b="1" dirty="0" smtClean="0"/>
              <a:t>Streepje tekenen op 1 cm van zijkant</a:t>
            </a:r>
            <a:endParaRPr lang="nl-BE" sz="16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4860032" y="3284984"/>
            <a:ext cx="2984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1" dirty="0" smtClean="0">
                <a:solidFill>
                  <a:srgbClr val="C00000"/>
                </a:solidFill>
              </a:rPr>
              <a:t>2 : </a:t>
            </a:r>
            <a:r>
              <a:rPr lang="nl-BE" sz="1600" b="1" dirty="0" smtClean="0"/>
              <a:t>Blokje 90° naar rechts draaien</a:t>
            </a:r>
            <a:endParaRPr lang="nl-BE" sz="16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683568" y="5949280"/>
            <a:ext cx="2885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1" dirty="0" smtClean="0">
                <a:solidFill>
                  <a:srgbClr val="C00000"/>
                </a:solidFill>
              </a:rPr>
              <a:t>3 : </a:t>
            </a:r>
            <a:r>
              <a:rPr lang="nl-BE" sz="1600" b="1" dirty="0" smtClean="0"/>
              <a:t>Lijn trekken langs de meetlat</a:t>
            </a:r>
            <a:endParaRPr lang="nl-BE" sz="16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4876057" y="5949280"/>
            <a:ext cx="3205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1" dirty="0" smtClean="0">
                <a:solidFill>
                  <a:srgbClr val="C00000"/>
                </a:solidFill>
              </a:rPr>
              <a:t>4 : </a:t>
            </a:r>
            <a:r>
              <a:rPr lang="nl-BE" sz="1600" b="1" dirty="0" smtClean="0"/>
              <a:t>Op elk vlak 4 lijnen tekenen en </a:t>
            </a:r>
            <a:br>
              <a:rPr lang="nl-BE" sz="1600" b="1" dirty="0" smtClean="0"/>
            </a:br>
            <a:r>
              <a:rPr lang="nl-BE" sz="1600" b="1" dirty="0" smtClean="0"/>
              <a:t>      juiste stippen aanduiden</a:t>
            </a:r>
            <a:endParaRPr lang="nl-BE" sz="1600" b="1" dirty="0"/>
          </a:p>
        </p:txBody>
      </p:sp>
    </p:spTree>
    <p:extLst>
      <p:ext uri="{BB962C8B-B14F-4D97-AF65-F5344CB8AC3E}">
        <p14:creationId xmlns:p14="http://schemas.microsoft.com/office/powerpoint/2010/main" val="21223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Stap 5</a:t>
            </a:r>
            <a:r>
              <a:rPr lang="nl-BE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  <a:r>
              <a:rPr lang="nl-BE" sz="2800" b="1" dirty="0" smtClean="0">
                <a:latin typeface="Comic Sans MS" panose="030F0702030302020204" pitchFamily="66" charset="0"/>
              </a:rPr>
              <a:t> Boren van de gaatjes</a:t>
            </a:r>
            <a:endParaRPr lang="nl-BE" sz="2800" b="1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 descr="D:\Users\PC Gebruiker\Pictures\Dremel_press_engraver_220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2259553" cy="500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69160"/>
            <a:ext cx="1008112" cy="100811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9512" y="44278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Denk aan de veiligheid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716016" y="1690930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C00000"/>
                </a:solidFill>
              </a:rPr>
              <a:t>1 - </a:t>
            </a:r>
            <a:r>
              <a:rPr lang="nl-BE" dirty="0" smtClean="0"/>
              <a:t>Zet de snelheidsregelaar op stand 15</a:t>
            </a:r>
          </a:p>
          <a:p>
            <a:endParaRPr lang="nl-BE" dirty="0"/>
          </a:p>
          <a:p>
            <a:r>
              <a:rPr lang="nl-BE" dirty="0" smtClean="0">
                <a:solidFill>
                  <a:srgbClr val="C00000"/>
                </a:solidFill>
              </a:rPr>
              <a:t>2 - </a:t>
            </a:r>
            <a:r>
              <a:rPr lang="nl-BE" dirty="0" smtClean="0"/>
              <a:t>Klem met de linkerhand de dobbelsteen stevig op de boortafel</a:t>
            </a:r>
          </a:p>
          <a:p>
            <a:endParaRPr lang="nl-BE" dirty="0"/>
          </a:p>
          <a:p>
            <a:r>
              <a:rPr lang="nl-BE" dirty="0" smtClean="0">
                <a:solidFill>
                  <a:srgbClr val="C00000"/>
                </a:solidFill>
              </a:rPr>
              <a:t>3 - </a:t>
            </a:r>
            <a:r>
              <a:rPr lang="nl-BE" dirty="0" smtClean="0"/>
              <a:t>Zet de boormachine aan met de rechterhand</a:t>
            </a:r>
          </a:p>
          <a:p>
            <a:endParaRPr lang="nl-BE" dirty="0"/>
          </a:p>
          <a:p>
            <a:r>
              <a:rPr lang="nl-BE" dirty="0" smtClean="0">
                <a:solidFill>
                  <a:srgbClr val="C00000"/>
                </a:solidFill>
              </a:rPr>
              <a:t>4 - </a:t>
            </a:r>
            <a:r>
              <a:rPr lang="nl-BE" dirty="0" smtClean="0"/>
              <a:t>Bedien de hendel van de boormachine met de rechterhand</a:t>
            </a:r>
          </a:p>
          <a:p>
            <a:endParaRPr lang="nl-BE" dirty="0"/>
          </a:p>
          <a:p>
            <a:r>
              <a:rPr lang="nl-BE" dirty="0" smtClean="0">
                <a:solidFill>
                  <a:srgbClr val="C00000"/>
                </a:solidFill>
              </a:rPr>
              <a:t>5 - </a:t>
            </a:r>
            <a:r>
              <a:rPr lang="nl-BE" dirty="0" smtClean="0"/>
              <a:t>Om van vlak te wisselen, het blokje voorzichtig van onder de boor schuiven en dan pas draaien.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36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297</Words>
  <Application>Microsoft Office PowerPoint</Application>
  <PresentationFormat>Diavoorstelling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De Dobbelsteen</vt:lpstr>
      <vt:lpstr>Gebruikte houtsoort: Grenen</vt:lpstr>
      <vt:lpstr>Kenmerken van hout</vt:lpstr>
      <vt:lpstr>Kenmerken van een dobbelsteen</vt:lpstr>
      <vt:lpstr>Stap 1: schuur alle vlakken glad</vt:lpstr>
      <vt:lpstr>Stap 2: noteer het aantal stippen</vt:lpstr>
      <vt:lpstr>Stap 3: teken de middenstippen</vt:lpstr>
      <vt:lpstr>Stap 4: teken de andere stippen</vt:lpstr>
      <vt:lpstr>Stap 5: Boren van de gaatjes</vt:lpstr>
      <vt:lpstr>Stap 5: Afwerken van de dobbelsteen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Dobbelsteen</dc:title>
  <dc:creator>PC Gebruiker</dc:creator>
  <cp:lastModifiedBy>BECK Wim</cp:lastModifiedBy>
  <cp:revision>19</cp:revision>
  <dcterms:created xsi:type="dcterms:W3CDTF">2013-12-09T09:35:54Z</dcterms:created>
  <dcterms:modified xsi:type="dcterms:W3CDTF">2017-09-06T07:37:56Z</dcterms:modified>
</cp:coreProperties>
</file>